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71" r:id="rId11"/>
    <p:sldId id="265" r:id="rId12"/>
    <p:sldId id="267" r:id="rId13"/>
    <p:sldId id="268" r:id="rId14"/>
    <p:sldId id="269" r:id="rId15"/>
    <p:sldId id="270" r:id="rId16"/>
    <p:sldId id="273" r:id="rId17"/>
    <p:sldId id="275" r:id="rId18"/>
    <p:sldId id="274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7" r:id="rId27"/>
    <p:sldId id="285" r:id="rId28"/>
    <p:sldId id="286" r:id="rId29"/>
    <p:sldId id="288" r:id="rId30"/>
    <p:sldId id="290" r:id="rId31"/>
    <p:sldId id="291" r:id="rId32"/>
    <p:sldId id="289" r:id="rId33"/>
    <p:sldId id="292" r:id="rId34"/>
    <p:sldId id="293" r:id="rId35"/>
    <p:sldId id="295" r:id="rId36"/>
    <p:sldId id="294" r:id="rId37"/>
    <p:sldId id="264" r:id="rId38"/>
    <p:sldId id="296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same also for the identity loss, instead of F(G(X)) we will have F(X)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 sample becomes fake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9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microsoft.com/office/2007/relationships/hdphoto" Target="../media/hdphoto2.wdp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2.png"/><Relationship Id="rId26" Type="http://schemas.openxmlformats.org/officeDocument/2006/relationships/image" Target="../media/image43.png"/><Relationship Id="rId21" Type="http://schemas.openxmlformats.org/officeDocument/2006/relationships/image" Target="../media/image45.png"/><Relationship Id="rId17" Type="http://schemas.openxmlformats.org/officeDocument/2006/relationships/image" Target="../media/image31.png"/><Relationship Id="rId25" Type="http://schemas.openxmlformats.org/officeDocument/2006/relationships/image" Target="../media/image3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4" Type="http://schemas.microsoft.com/office/2007/relationships/hdphoto" Target="../media/hdphoto2.wdp"/><Relationship Id="rId15" Type="http://schemas.openxmlformats.org/officeDocument/2006/relationships/image" Target="../media/image44.png"/><Relationship Id="rId23" Type="http://schemas.openxmlformats.org/officeDocument/2006/relationships/image" Target="../media/image41.png"/><Relationship Id="rId28" Type="http://schemas.openxmlformats.org/officeDocument/2006/relationships/image" Target="../media/image39.png"/><Relationship Id="rId19" Type="http://schemas.openxmlformats.org/officeDocument/2006/relationships/image" Target="../media/image44.png"/><Relationship Id="rId22" Type="http://schemas.microsoft.com/office/2007/relationships/hdphoto" Target="../media/hdphoto5.wdp"/><Relationship Id="rId27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46.png"/><Relationship Id="rId21" Type="http://schemas.openxmlformats.org/officeDocument/2006/relationships/image" Target="../media/image3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9" Type="http://schemas.openxmlformats.org/officeDocument/2006/relationships/image" Target="../media/image3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350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54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ResNet</a:t>
            </a:r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Residual Block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8E957-9930-A59D-63E1-17083476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12187"/>
            <a:ext cx="5984509" cy="14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0994C8-02C8-E4B8-7117-7DB71C3FF77B}"/>
              </a:ext>
            </a:extLst>
          </p:cNvPr>
          <p:cNvSpPr txBox="1"/>
          <p:nvPr/>
        </p:nvSpPr>
        <p:spPr>
          <a:xfrm>
            <a:off x="10431129" y="11298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[ZHU2017]</a:t>
            </a:r>
          </a:p>
        </p:txBody>
      </p:sp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3E7007A-BBA1-5788-02F2-594F54E3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B95597-6A10-E714-B892-CFBF3938E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A8F6DEA-B30B-73D9-47E4-C79612FA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BAF0926-4CBE-6CBC-B7BD-309B3A35D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9900976-DB7E-C4DB-12B3-FDFED605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FAF9E0-67E2-531F-F02C-7B00090D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5C06F655-5954-C261-6C36-D0236E0F1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2477E15-B5E6-CC6B-B529-A54FA5D71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788F9377-20A0-DBFD-A924-D248B6C97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C9538E1B-368A-805F-E291-531C9AFDF8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836584-09CA-5CDB-42A1-9EBFC80CF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FB5C7FF7-3FA9-5FED-E52B-1FBE29D7B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9D6317-320A-7C30-D801-1CF1D4E3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1533D86-0536-7696-F208-941CAB04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57E82F-4B2C-3167-B0B5-5917DD5F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E1B9612-B19E-9C75-5CD0-71872DB6B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B9D8AB6-C798-0186-24ED-E35C17003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CF9D509-E4EF-96C1-BF8C-E2E7EDAA8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C4925B1-5ECE-B586-5123-1D6A8DA0E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C3D007-EC61-3EDC-1482-CB82294CF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60398E4-4DF8-4D5F-0796-8965D0238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02790FB-65E6-9CA3-D90F-1E2D6BCF7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1821C44-14DE-06AD-0004-AB2CC7170E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167FDFD-4BC8-2300-B8E3-A7FDE14B7C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0D6FB5E-5D4C-D3B4-AE9E-DC81C5218B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0604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1D827C-5FEB-F81D-F0D2-A65C33EA6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171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FE8725E-9170-B12E-26A6-B67E30CF60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143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5BCE9A2-B2CF-B8BD-9511-1EF3D067D8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51" y="390413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7423EC9-4E6D-B7AA-FD31-5D0094378A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27879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5F82B6B-938C-44E7-2F7A-7664FEAB5E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554111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8D6A427-3237-46D7-0F19-A638193098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2476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EEB5C29-3CAB-F04A-4D55-7FA2B2E16B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2558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938586C-FF6B-CEB3-E857-FF265AF6B35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3663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45DCEB5-43A2-D0FB-27FD-4FF72730C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7599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8D09739-F704-BE8E-A522-31F4CF44A39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88560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84920B9-16C6-6575-26FE-74F0979119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39885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32B89F94-803C-A5A9-F565-49BF4E4F4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5364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BC8A073-68CA-2561-2432-EEE94618D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647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D570278-5DF6-C4BD-9B88-27B01ED9B8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619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B8DDE77-5E36-C552-15EB-D2E7F67D1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51" y="395173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3518E8D-2A8E-8542-C650-0966C5897D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32639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C7A3376-867F-2B8C-967A-8A6B69213F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60171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737B456-22A6-97AE-4871-23D160CF1B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7236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5161375-C1A7-561E-792E-A9093705F0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73179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33678B0-A64C-9FBA-997F-51DB763FC6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84233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DD116FF-FE84-5EB3-2638-E001FF064F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8075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3CF27AB-0823-890A-175E-DB2D8B942A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933207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4CF44DE-2CD7-29A1-0C6D-E63A6F9F1D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40361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57B385F1-C348-5F3F-1F1D-B4D9FD5A4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5" y="30245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7267C81-BAB4-8684-9AF2-5C2BEA0AA4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5" y="31356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317E96-DA47-D6D5-4C52-821ECB55ED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0" y="32328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66980B4-A76C-0FD3-98EA-7D1B0EC923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12" y="392264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0A9152F-114A-6B3A-329A-5C6365ADC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45" y="207504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F33BD33-0153-8B50-8677-6ABB41213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87" y="37784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F3DFFB1-3DD5-1C12-E6C4-7D8AD106A2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357" y="390411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BCF249A-8FAA-E3F9-5E4E-C0376C8DC0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87" y="40070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ECE2C4F-48F9-C9F0-D5F8-F973AE11D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4" y="152974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2CF1EC6-D07F-63AF-1604-692E58D591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12" y="480312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654352" y="1309807"/>
            <a:ext cx="53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 (RDNB)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9" r="1529"/>
          <a:stretch/>
        </p:blipFill>
        <p:spPr>
          <a:xfrm>
            <a:off x="6597202" y="3854371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t="31225" r="63936" b="13181"/>
          <a:stretch/>
        </p:blipFill>
        <p:spPr>
          <a:xfrm>
            <a:off x="6597202" y="1797803"/>
            <a:ext cx="3775587" cy="16311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F6076B-7272-C45F-B80F-13CC21F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" y="3973918"/>
            <a:ext cx="2930529" cy="11770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5524B9-811B-E9CD-B2DA-EC821FBB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5" y="1917482"/>
            <a:ext cx="5279646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E4DD6D-1360-15FB-1074-4B9783B9B877}"/>
              </a:ext>
            </a:extLst>
          </p:cNvPr>
          <p:cNvSpPr txBox="1"/>
          <p:nvPr/>
        </p:nvSpPr>
        <p:spPr>
          <a:xfrm>
            <a:off x="624346" y="3604586"/>
            <a:ext cx="441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Resnet Block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75A7CE-A721-F994-1077-1F93CB6A406E}"/>
              </a:ext>
            </a:extLst>
          </p:cNvPr>
          <p:cNvSpPr txBox="1"/>
          <p:nvPr/>
        </p:nvSpPr>
        <p:spPr>
          <a:xfrm>
            <a:off x="10306809" y="6969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[ZHANG2020]</a:t>
            </a:r>
          </a:p>
        </p:txBody>
      </p:sp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Rettangolo con angoli arrotondati 1178">
            <a:extLst>
              <a:ext uri="{FF2B5EF4-FFF2-40B4-BE49-F238E27FC236}">
                <a16:creationId xmlns:a16="http://schemas.microsoft.com/office/drawing/2014/main" id="{127B5AFC-D22A-B901-D662-F0A60CE78555}"/>
              </a:ext>
            </a:extLst>
          </p:cNvPr>
          <p:cNvSpPr/>
          <p:nvPr/>
        </p:nvSpPr>
        <p:spPr>
          <a:xfrm>
            <a:off x="393290" y="1618448"/>
            <a:ext cx="10728523" cy="43420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4" name="Rettangolo con angoli arrotondati 1163">
            <a:extLst>
              <a:ext uri="{FF2B5EF4-FFF2-40B4-BE49-F238E27FC236}">
                <a16:creationId xmlns:a16="http://schemas.microsoft.com/office/drawing/2014/main" id="{283B9063-CDE7-9EC3-D113-C5C80A6C3ADB}"/>
              </a:ext>
            </a:extLst>
          </p:cNvPr>
          <p:cNvSpPr/>
          <p:nvPr/>
        </p:nvSpPr>
        <p:spPr>
          <a:xfrm>
            <a:off x="558823" y="1896287"/>
            <a:ext cx="4259719" cy="2776440"/>
          </a:xfrm>
          <a:prstGeom prst="roundRect">
            <a:avLst/>
          </a:prstGeom>
          <a:solidFill>
            <a:srgbClr val="92D050">
              <a:alpha val="19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558823" y="833618"/>
            <a:ext cx="618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0F1BC2-0DD4-BA13-F930-FE6D1C732CA7}"/>
              </a:ext>
            </a:extLst>
          </p:cNvPr>
          <p:cNvSpPr txBox="1"/>
          <p:nvPr/>
        </p:nvSpPr>
        <p:spPr>
          <a:xfrm>
            <a:off x="738535" y="2031259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F06DB3-7B2D-F204-984F-4FACB29D4296}"/>
              </a:ext>
            </a:extLst>
          </p:cNvPr>
          <p:cNvSpPr txBox="1"/>
          <p:nvPr/>
        </p:nvSpPr>
        <p:spPr>
          <a:xfrm>
            <a:off x="2113816" y="2028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AA0F2C5-1EF1-38AB-192A-519B9F8FEE47}"/>
              </a:ext>
            </a:extLst>
          </p:cNvPr>
          <p:cNvSpPr/>
          <p:nvPr/>
        </p:nvSpPr>
        <p:spPr>
          <a:xfrm>
            <a:off x="1415855" y="3607745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Pixel-wise Loss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D955957-63ED-04F5-4DA6-E4628A6A736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306159" y="2369813"/>
            <a:ext cx="1122521" cy="123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1225AA-D01F-74E3-BB98-02A0D81B489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8680" y="2367308"/>
            <a:ext cx="920410" cy="124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57B330-5970-1ECD-D111-459EBB5FE09C}"/>
              </a:ext>
            </a:extLst>
          </p:cNvPr>
          <p:cNvSpPr txBox="1"/>
          <p:nvPr/>
        </p:nvSpPr>
        <p:spPr>
          <a:xfrm>
            <a:off x="6919936" y="202886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4A4A16-CC44-6087-A46C-19F433F63EC6}"/>
              </a:ext>
            </a:extLst>
          </p:cNvPr>
          <p:cNvSpPr txBox="1"/>
          <p:nvPr/>
        </p:nvSpPr>
        <p:spPr>
          <a:xfrm>
            <a:off x="8137020" y="201259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E041549-F923-59EC-1EDE-E2FBF5E83385}"/>
              </a:ext>
            </a:extLst>
          </p:cNvPr>
          <p:cNvSpPr/>
          <p:nvPr/>
        </p:nvSpPr>
        <p:spPr>
          <a:xfrm>
            <a:off x="4605188" y="5106098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Perceptual Loss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BA1C0E-5D4C-69AE-1A10-85FCF601379F}"/>
              </a:ext>
            </a:extLst>
          </p:cNvPr>
          <p:cNvSpPr/>
          <p:nvPr/>
        </p:nvSpPr>
        <p:spPr>
          <a:xfrm>
            <a:off x="7497177" y="4313389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Feature Loss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377F2E2-186B-D76E-8F66-EDF424E78227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7479323" y="2367420"/>
            <a:ext cx="8237" cy="75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9F5AA31-8CE8-2C92-FFDB-04B9D0CD94ED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9372294" y="2351148"/>
            <a:ext cx="0" cy="78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7DA0346-1DFE-E9A7-E3E2-41D28B8E736E}"/>
              </a:ext>
            </a:extLst>
          </p:cNvPr>
          <p:cNvSpPr/>
          <p:nvPr/>
        </p:nvSpPr>
        <p:spPr>
          <a:xfrm>
            <a:off x="6936772" y="3120318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23D5704-52FF-180F-1231-E276663E6C6D}"/>
              </a:ext>
            </a:extLst>
          </p:cNvPr>
          <p:cNvSpPr/>
          <p:nvPr/>
        </p:nvSpPr>
        <p:spPr>
          <a:xfrm>
            <a:off x="8829743" y="3138426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6116CBE-FD64-B364-2B5A-4DA6B651923A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7479323" y="3656176"/>
            <a:ext cx="1030679" cy="6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840E522-EE5A-E08C-8E6D-05C831FF6DF0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8510002" y="3674284"/>
            <a:ext cx="862292" cy="63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ttore 2 1149">
            <a:extLst>
              <a:ext uri="{FF2B5EF4-FFF2-40B4-BE49-F238E27FC236}">
                <a16:creationId xmlns:a16="http://schemas.microsoft.com/office/drawing/2014/main" id="{D918C7DD-93C3-0226-1143-1579ED51B4EC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2428680" y="4143603"/>
            <a:ext cx="3189333" cy="9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Connettore 2 1152">
            <a:extLst>
              <a:ext uri="{FF2B5EF4-FFF2-40B4-BE49-F238E27FC236}">
                <a16:creationId xmlns:a16="http://schemas.microsoft.com/office/drawing/2014/main" id="{4F56A6D6-FE4D-927F-7AF5-FCEC81FC8D88}"/>
              </a:ext>
            </a:extLst>
          </p:cNvPr>
          <p:cNvCxnSpPr>
            <a:cxnSpLocks/>
            <a:stCxn id="36" idx="1"/>
            <a:endCxn id="31" idx="0"/>
          </p:cNvCxnSpPr>
          <p:nvPr/>
        </p:nvCxnSpPr>
        <p:spPr>
          <a:xfrm flipH="1">
            <a:off x="5618013" y="4581318"/>
            <a:ext cx="1879164" cy="5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CasellaDiTesto 1164">
            <a:extLst>
              <a:ext uri="{FF2B5EF4-FFF2-40B4-BE49-F238E27FC236}">
                <a16:creationId xmlns:a16="http://schemas.microsoft.com/office/drawing/2014/main" id="{B66A72A9-AC85-3C4B-8963-D808B395CDE9}"/>
              </a:ext>
            </a:extLst>
          </p:cNvPr>
          <p:cNvSpPr txBox="1"/>
          <p:nvPr/>
        </p:nvSpPr>
        <p:spPr>
          <a:xfrm>
            <a:off x="3523181" y="16482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sz="1200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0" name="CasellaDiTesto 1179">
            <a:extLst>
              <a:ext uri="{FF2B5EF4-FFF2-40B4-BE49-F238E27FC236}">
                <a16:creationId xmlns:a16="http://schemas.microsoft.com/office/drawing/2014/main" id="{7B6C140B-D007-7421-DAB2-B5C5C5A7B676}"/>
              </a:ext>
            </a:extLst>
          </p:cNvPr>
          <p:cNvSpPr txBox="1"/>
          <p:nvPr/>
        </p:nvSpPr>
        <p:spPr>
          <a:xfrm>
            <a:off x="9522827" y="1356838"/>
            <a:ext cx="10278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sz="1200" dirty="0">
              <a:solidFill>
                <a:schemeClr val="accent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4587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FER2013 ANALYSIS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 descr="Immagine che contiene testo, diverso, mucchio, parecchi&#10;&#10;Descrizione generata automaticamente">
            <a:extLst>
              <a:ext uri="{FF2B5EF4-FFF2-40B4-BE49-F238E27FC236}">
                <a16:creationId xmlns:a16="http://schemas.microsoft.com/office/drawing/2014/main" id="{43298676-4425-F746-6029-AE64A3CD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58" y="1698382"/>
            <a:ext cx="7615083" cy="4544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40674E-5440-1B7A-D74A-AEBC546C29A8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62984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2D06FE-3A97-7859-6F7A-BC0BDF7E24E4}"/>
              </a:ext>
            </a:extLst>
          </p:cNvPr>
          <p:cNvSpPr/>
          <p:nvPr/>
        </p:nvSpPr>
        <p:spPr>
          <a:xfrm>
            <a:off x="6327058" y="3006259"/>
            <a:ext cx="4503174" cy="303074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SAMPLING STRATEGIES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E42C5-A20D-3530-64D6-2F54D174B8CB}"/>
              </a:ext>
            </a:extLst>
          </p:cNvPr>
          <p:cNvSpPr txBox="1"/>
          <p:nvPr/>
        </p:nvSpPr>
        <p:spPr>
          <a:xfrm>
            <a:off x="648929" y="1528931"/>
            <a:ext cx="11061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assess the performances on </a:t>
            </a:r>
            <a:r>
              <a:rPr lang="en-GB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Facial Expression Data Augmentation on a subset of FER2013 dataset. However, the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sampling method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 is used is left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unspecified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this reason, it was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possible to reach the performance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reported in the paper even after using different sampling strategies.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E390D-21E6-5302-3C3C-82E4FE583248}"/>
              </a:ext>
            </a:extLst>
          </p:cNvPr>
          <p:cNvSpPr txBox="1"/>
          <p:nvPr/>
        </p:nvSpPr>
        <p:spPr>
          <a:xfrm>
            <a:off x="7084143" y="33546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Confidence Filtering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9E3E563-E288-2BEB-96DB-DAD66493A224}"/>
              </a:ext>
            </a:extLst>
          </p:cNvPr>
          <p:cNvSpPr/>
          <p:nvPr/>
        </p:nvSpPr>
        <p:spPr>
          <a:xfrm rot="5400000">
            <a:off x="6807486" y="3432441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CC65D6-67B2-35DB-BD41-910D14138604}"/>
              </a:ext>
            </a:extLst>
          </p:cNvPr>
          <p:cNvSpPr txBox="1"/>
          <p:nvPr/>
        </p:nvSpPr>
        <p:spPr>
          <a:xfrm>
            <a:off x="1993063" y="342900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Gaussian Likelihood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33DE7A48-24C9-CD3D-7D5A-6D8BFB33FA53}"/>
              </a:ext>
            </a:extLst>
          </p:cNvPr>
          <p:cNvSpPr/>
          <p:nvPr/>
        </p:nvSpPr>
        <p:spPr>
          <a:xfrm rot="5400000">
            <a:off x="1716406" y="3506804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26A585-7C39-9B93-4EF2-F37AE519C16D}"/>
              </a:ext>
            </a:extLst>
          </p:cNvPr>
          <p:cNvSpPr txBox="1"/>
          <p:nvPr/>
        </p:nvSpPr>
        <p:spPr>
          <a:xfrm>
            <a:off x="1991032" y="3880187"/>
            <a:ext cx="311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instance selection by removing those instances that lie in low-density regions of the data manifold. 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0D4987-E579-DAE2-8BDF-626115A1D222}"/>
              </a:ext>
            </a:extLst>
          </p:cNvPr>
          <p:cNvSpPr txBox="1"/>
          <p:nvPr/>
        </p:nvSpPr>
        <p:spPr>
          <a:xfrm>
            <a:off x="7082112" y="3764528"/>
            <a:ext cx="3222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First, a classifier is trained on the whole dataset. All the samples are then evaluated using the classifier and ranked according to the probability of belonging to their real class before selection.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B333CB-419B-E8FE-B823-66AB976189D1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62006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968AFE-15E6-CC5B-3A44-1AC693F2D74C}"/>
              </a:ext>
            </a:extLst>
          </p:cNvPr>
          <p:cNvSpPr txBox="1"/>
          <p:nvPr/>
        </p:nvSpPr>
        <p:spPr>
          <a:xfrm>
            <a:off x="481779" y="1944064"/>
            <a:ext cx="4453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performed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changing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weight.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Given that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pixel-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wise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 generator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importance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instead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output an image that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close as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possible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input one.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reason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8D750C-765F-7992-D5D5-B5191643769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A92EC29-62E6-FE18-05E4-1BCBEC8E9DBE}"/>
              </a:ext>
            </a:extLst>
          </p:cNvPr>
          <p:cNvGrpSpPr/>
          <p:nvPr/>
        </p:nvGrpSpPr>
        <p:grpSpPr>
          <a:xfrm>
            <a:off x="5049029" y="1585437"/>
            <a:ext cx="6661191" cy="4570942"/>
            <a:chOff x="5049029" y="1585437"/>
            <a:chExt cx="6661191" cy="457094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916613F-863F-121C-41CE-9B11C8B64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38"/>
            <a:stretch/>
          </p:blipFill>
          <p:spPr>
            <a:xfrm>
              <a:off x="7256535" y="1694694"/>
              <a:ext cx="4453685" cy="4461685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EA10A78-DEE1-4129-1842-F2F8FBBBA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75" t="23411"/>
            <a:stretch/>
          </p:blipFill>
          <p:spPr>
            <a:xfrm>
              <a:off x="6331974" y="2585884"/>
              <a:ext cx="958810" cy="3457806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93337A8-88B2-D9D8-03B6-B763827D2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24" b="80353"/>
            <a:stretch/>
          </p:blipFill>
          <p:spPr>
            <a:xfrm>
              <a:off x="5049029" y="1585437"/>
              <a:ext cx="2241755" cy="887365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5DC2E2C-BF0C-1EC8-A85C-763B7D8A8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734" r="68885"/>
            <a:stretch/>
          </p:blipFill>
          <p:spPr>
            <a:xfrm>
              <a:off x="5291288" y="3602410"/>
              <a:ext cx="804712" cy="2553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30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067B7B-A49D-B9F0-23DE-0B006941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168" y="1698381"/>
            <a:ext cx="8108149" cy="43779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9C97BE-0961-9428-0F08-7EBCD3CEF073}"/>
              </a:ext>
            </a:extLst>
          </p:cNvPr>
          <p:cNvSpPr txBox="1"/>
          <p:nvPr/>
        </p:nvSpPr>
        <p:spPr>
          <a:xfrm>
            <a:off x="616361" y="2647249"/>
            <a:ext cx="2824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ECycleGAN to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introduce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thanks to the use of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FE22AC-3E8B-73BB-C678-39F3DEF4DC8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93922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6" name="Immagine 5" descr="Immagine che contiene posando, vecchio&#10;&#10;Descrizione generata automaticamente">
            <a:extLst>
              <a:ext uri="{FF2B5EF4-FFF2-40B4-BE49-F238E27FC236}">
                <a16:creationId xmlns:a16="http://schemas.microsoft.com/office/drawing/2014/main" id="{28253A78-1F83-1347-0F2B-D4833584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5" y="2029811"/>
            <a:ext cx="10165609" cy="41302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Neutral-Disgust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E412C9-67D1-FBED-BF10-C95AA93CA07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60618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Neutral-Surprise</a:t>
            </a:r>
          </a:p>
        </p:txBody>
      </p:sp>
      <p:pic>
        <p:nvPicPr>
          <p:cNvPr id="5" name="Immagine 4" descr="Immagine che contiene testo, gruppo, diverso&#10;&#10;Descrizione generata automaticamente">
            <a:extLst>
              <a:ext uri="{FF2B5EF4-FFF2-40B4-BE49-F238E27FC236}">
                <a16:creationId xmlns:a16="http://schemas.microsoft.com/office/drawing/2014/main" id="{91CA5BE3-1ED0-32A6-3806-F137D2E2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33" y="1872321"/>
            <a:ext cx="6241333" cy="41858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11F38-90D0-0198-3481-C6668442EF9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869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0795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FEW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24468" r="1831"/>
          <a:stretch/>
        </p:blipFill>
        <p:spPr bwMode="auto">
          <a:xfrm>
            <a:off x="1184911" y="1816253"/>
            <a:ext cx="9723851" cy="2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Disgust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BC287F-8531-089F-6352-C0A47773EE9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4421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MORE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7" b="9996"/>
          <a:stretch/>
        </p:blipFill>
        <p:spPr bwMode="auto">
          <a:xfrm>
            <a:off x="1184911" y="2042159"/>
            <a:ext cx="9723851" cy="20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Surprise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D75138-F8A2-2EEA-884E-E83731B0502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752672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One-sided Label smoothing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537720"/>
            <a:ext cx="3382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is concerned with the addition of label noise. </a:t>
            </a:r>
          </a:p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is trained on randomly flipped labels instead of real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This label noise is applied only to the samples of the less represented class when fed to the discriminator.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AD8F3D-7274-FB88-B931-29CC4B2D4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/>
          <a:stretch/>
        </p:blipFill>
        <p:spPr bwMode="auto">
          <a:xfrm>
            <a:off x="4990212" y="2304066"/>
            <a:ext cx="6598273" cy="33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E87E0D-3933-9657-D0DD-37A2E1D96180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4301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Instance Noise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673052"/>
            <a:ext cx="338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sees the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its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sample is noisy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considered noise is a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Gaussian one with zero mean and standard deviation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decaying during training.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4CAB806-4503-C756-EC1A-BE32EE21B15D}"/>
              </a:ext>
            </a:extLst>
          </p:cNvPr>
          <p:cNvGrpSpPr/>
          <p:nvPr/>
        </p:nvGrpSpPr>
        <p:grpSpPr>
          <a:xfrm>
            <a:off x="4001729" y="2553275"/>
            <a:ext cx="7767021" cy="2547877"/>
            <a:chOff x="4150791" y="2951789"/>
            <a:chExt cx="5337338" cy="175084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07AB1C8-97FD-50EF-1455-9A8B4DC49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63" r="44157"/>
            <a:stretch/>
          </p:blipFill>
          <p:spPr bwMode="auto">
            <a:xfrm>
              <a:off x="4150791" y="2951789"/>
              <a:ext cx="4314783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DEBE1A4-8AA6-C7F4-5175-0927473E2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79" t="32668" r="2132"/>
            <a:stretch/>
          </p:blipFill>
          <p:spPr bwMode="auto">
            <a:xfrm>
              <a:off x="8465574" y="2951789"/>
              <a:ext cx="1022555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8CAC4C-ACB3-E6A0-92ED-2B44A7D6072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8582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Alternate training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393290" y="2678033"/>
            <a:ext cx="3234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When the training procedure is initiated (after a fixed number of epochs)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of the less represented class is not trained at every iteration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DE6D0B9-86D1-59D7-F9A8-C8D60DAAD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/>
          <a:stretch/>
        </p:blipFill>
        <p:spPr bwMode="auto">
          <a:xfrm>
            <a:off x="3753981" y="2332849"/>
            <a:ext cx="8252898" cy="29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F0082E-332F-3FCC-A16A-78273BBDCBF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64122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5D1045-96C6-0849-60C2-38BE4934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4" y="1528931"/>
            <a:ext cx="5879230" cy="47399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B010B-AE21-8B96-04DB-024276D736B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76685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969242-E8C9-EE02-F921-0AA3AABE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D58D1E-B442-652E-6C68-790CE805FEDD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B69399-902F-D728-90EF-35A8B2B3D2E2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861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544676-2201-236C-7CD1-EB155489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C8D09A-132D-4822-F038-1C9976536BA7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467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28271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ABF931-7974-F191-0C46-DED244862B1A}"/>
              </a:ext>
            </a:extLst>
          </p:cNvPr>
          <p:cNvSpPr txBox="1"/>
          <p:nvPr/>
        </p:nvSpPr>
        <p:spPr>
          <a:xfrm>
            <a:off x="639097" y="865239"/>
            <a:ext cx="9704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RESULTS DISCUSSION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experiments report </a:t>
            </a:r>
            <a:r>
              <a:rPr lang="en-US" b="1" dirty="0">
                <a:solidFill>
                  <a:schemeClr val="accent1"/>
                </a:solidFill>
              </a:rPr>
              <a:t>partial effectiveness of the proposed generative approach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for Facial Expression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Despite an acceptable qualitative result on some samples, </a:t>
            </a:r>
            <a:r>
              <a:rPr lang="en-US" b="1" dirty="0">
                <a:solidFill>
                  <a:schemeClr val="accent1"/>
                </a:solidFill>
              </a:rPr>
              <a:t>the influence of bad generated samples is too high to augment the dataset significantly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Introducing more samples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(from 200 on), the major influence of the bad-quality ones results in a </a:t>
            </a:r>
            <a:r>
              <a:rPr lang="en-US" b="1" dirty="0">
                <a:solidFill>
                  <a:schemeClr val="accent1"/>
                </a:solidFill>
              </a:rPr>
              <a:t>degradation of the classification performances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FUTURE WORK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Adopt the </a:t>
            </a:r>
            <a:r>
              <a:rPr lang="en-US" b="1" dirty="0">
                <a:solidFill>
                  <a:schemeClr val="accent1"/>
                </a:solidFill>
              </a:rPr>
              <a:t>complete </a:t>
            </a:r>
            <a:r>
              <a:rPr lang="en-US" b="1" dirty="0" err="1">
                <a:solidFill>
                  <a:schemeClr val="accent1"/>
                </a:solidFill>
              </a:rPr>
              <a:t>ECycleGAN</a:t>
            </a:r>
            <a:r>
              <a:rPr lang="en-US" b="1" dirty="0">
                <a:solidFill>
                  <a:schemeClr val="accent1"/>
                </a:solidFill>
              </a:rPr>
              <a:t> architecture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perform a </a:t>
            </a:r>
            <a:r>
              <a:rPr lang="en-US" b="1" dirty="0">
                <a:solidFill>
                  <a:schemeClr val="accent1"/>
                </a:solidFill>
              </a:rPr>
              <a:t>finer hyper-parameter tuning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if resources are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Apply other </a:t>
            </a:r>
            <a:r>
              <a:rPr lang="en-US" b="1" dirty="0">
                <a:solidFill>
                  <a:schemeClr val="accent1"/>
                </a:solidFill>
              </a:rPr>
              <a:t>filtering methods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 the input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</a:t>
            </a:r>
            <a:r>
              <a:rPr lang="en-US" b="1" dirty="0">
                <a:solidFill>
                  <a:schemeClr val="accent1"/>
                </a:solidFill>
              </a:rPr>
              <a:t>instance selection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choose the best samples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ECycleGANs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Explore other </a:t>
            </a:r>
            <a:r>
              <a:rPr lang="en-US" b="1" dirty="0">
                <a:solidFill>
                  <a:schemeClr val="accent1"/>
                </a:solidFill>
              </a:rPr>
              <a:t>techniques to avoid overfitting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discriminator.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Pretrain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the VGG19 network used for the perceptual loss </a:t>
            </a:r>
            <a:r>
              <a:rPr lang="en-US" b="1" dirty="0">
                <a:solidFill>
                  <a:schemeClr val="accent1"/>
                </a:solidFill>
              </a:rPr>
              <a:t>with a pretext task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 human faces </a:t>
            </a:r>
            <a:r>
              <a:rPr lang="en-US" b="1" dirty="0">
                <a:solidFill>
                  <a:schemeClr val="accent1"/>
                </a:solidFill>
              </a:rPr>
              <a:t>to extract more suitable features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References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454" y="2865866"/>
            <a:ext cx="10539361" cy="1126265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THANKS FOR THE ATTENTION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6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IMAGE-TO-IMAGE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1397</Words>
  <Application>Microsoft Office PowerPoint</Application>
  <PresentationFormat>Widescreen</PresentationFormat>
  <Paragraphs>303</Paragraphs>
  <Slides>38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17</cp:revision>
  <dcterms:created xsi:type="dcterms:W3CDTF">2022-09-24T08:50:28Z</dcterms:created>
  <dcterms:modified xsi:type="dcterms:W3CDTF">2022-09-26T15:56:15Z</dcterms:modified>
</cp:coreProperties>
</file>